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6765925" cy="98679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3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1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3108"/>
        <p:guide pos="2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31901" cy="493395"/>
          </a:xfrm>
          <a:prstGeom prst="rect">
            <a:avLst/>
          </a:prstGeom>
        </p:spPr>
        <p:txBody>
          <a:bodyPr vert="horz" lIns="90352" tIns="45176" rIns="90352" bIns="45176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32458" y="0"/>
            <a:ext cx="2931901" cy="493395"/>
          </a:xfrm>
          <a:prstGeom prst="rect">
            <a:avLst/>
          </a:prstGeom>
        </p:spPr>
        <p:txBody>
          <a:bodyPr vert="horz" lIns="90352" tIns="45176" rIns="90352" bIns="45176" rtlCol="0"/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1" y="9372792"/>
            <a:ext cx="2931901" cy="493395"/>
          </a:xfrm>
          <a:prstGeom prst="rect">
            <a:avLst/>
          </a:prstGeom>
        </p:spPr>
        <p:txBody>
          <a:bodyPr vert="horz" lIns="90352" tIns="45176" rIns="90352" bIns="45176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32458" y="9372792"/>
            <a:ext cx="2931901" cy="493395"/>
          </a:xfrm>
          <a:prstGeom prst="rect">
            <a:avLst/>
          </a:prstGeom>
        </p:spPr>
        <p:txBody>
          <a:bodyPr vert="horz" lIns="90352" tIns="45176" rIns="90352" bIns="45176" rtlCol="0" anchor="b"/>
          <a:lstStyle>
            <a:lvl1pPr algn="r">
              <a:defRPr sz="1200"/>
            </a:lvl1pPr>
          </a:lstStyle>
          <a:p>
            <a:fld id="{5822760B-C8ED-450B-A5F7-FF7573A2D3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441939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31901" cy="493395"/>
          </a:xfrm>
          <a:prstGeom prst="rect">
            <a:avLst/>
          </a:prstGeom>
        </p:spPr>
        <p:txBody>
          <a:bodyPr vert="horz" lIns="90352" tIns="45176" rIns="90352" bIns="45176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32458" y="0"/>
            <a:ext cx="2931901" cy="493395"/>
          </a:xfrm>
          <a:prstGeom prst="rect">
            <a:avLst/>
          </a:prstGeom>
        </p:spPr>
        <p:txBody>
          <a:bodyPr vert="horz" lIns="90352" tIns="45176" rIns="90352" bIns="45176" rtlCol="0"/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52" tIns="45176" rIns="90352" bIns="4517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6593" y="4687253"/>
            <a:ext cx="5412740" cy="4440555"/>
          </a:xfrm>
          <a:prstGeom prst="rect">
            <a:avLst/>
          </a:prstGeom>
        </p:spPr>
        <p:txBody>
          <a:bodyPr vert="horz" lIns="90352" tIns="45176" rIns="90352" bIns="45176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372792"/>
            <a:ext cx="2931901" cy="493395"/>
          </a:xfrm>
          <a:prstGeom prst="rect">
            <a:avLst/>
          </a:prstGeom>
        </p:spPr>
        <p:txBody>
          <a:bodyPr vert="horz" lIns="90352" tIns="45176" rIns="90352" bIns="45176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32458" y="9372792"/>
            <a:ext cx="2931901" cy="493395"/>
          </a:xfrm>
          <a:prstGeom prst="rect">
            <a:avLst/>
          </a:prstGeom>
        </p:spPr>
        <p:txBody>
          <a:bodyPr vert="horz" lIns="90352" tIns="45176" rIns="90352" bIns="45176" rtlCol="0" anchor="b"/>
          <a:lstStyle>
            <a:lvl1pPr algn="r">
              <a:defRPr sz="1200"/>
            </a:lvl1pPr>
          </a:lstStyle>
          <a:p>
            <a:fld id="{FDFD9983-B106-44DD-8F2E-917AEEF6E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837049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D9983-B106-44DD-8F2E-917AEEF6ED8C}" type="slidenum">
              <a:rPr lang="nl-NL" smtClean="0"/>
              <a:t>1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1931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D9983-B106-44DD-8F2E-917AEEF6ED8C}" type="slidenum">
              <a:rPr lang="nl-NL" smtClean="0"/>
              <a:t>9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472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D9983-B106-44DD-8F2E-917AEEF6ED8C}" type="slidenum">
              <a:rPr lang="nl-NL" smtClean="0"/>
              <a:t>19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1931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64A9-DA08-4475-B81E-AB26D8750E82}" type="datetimeFigureOut">
              <a:rPr lang="nl-NL" smtClean="0"/>
              <a:t>06-06-2013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235B-F5F3-4515-87AD-1830C3151D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507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64A9-DA08-4475-B81E-AB26D8750E82}" type="datetimeFigureOut">
              <a:rPr lang="nl-NL" smtClean="0"/>
              <a:t>06-06-2013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235B-F5F3-4515-87AD-1830C3151D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3961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64A9-DA08-4475-B81E-AB26D8750E82}" type="datetimeFigureOut">
              <a:rPr lang="nl-NL" smtClean="0"/>
              <a:t>06-06-2013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235B-F5F3-4515-87AD-1830C3151D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474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64A9-DA08-4475-B81E-AB26D8750E82}" type="datetimeFigureOut">
              <a:rPr lang="nl-NL" smtClean="0"/>
              <a:t>06-06-2013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235B-F5F3-4515-87AD-1830C3151D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5006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64A9-DA08-4475-B81E-AB26D8750E82}" type="datetimeFigureOut">
              <a:rPr lang="nl-NL" smtClean="0"/>
              <a:t>06-06-2013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235B-F5F3-4515-87AD-1830C3151D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806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64A9-DA08-4475-B81E-AB26D8750E82}" type="datetimeFigureOut">
              <a:rPr lang="nl-NL" smtClean="0"/>
              <a:t>06-06-2013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235B-F5F3-4515-87AD-1830C3151D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7995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64A9-DA08-4475-B81E-AB26D8750E82}" type="datetimeFigureOut">
              <a:rPr lang="nl-NL" smtClean="0"/>
              <a:t>06-06-2013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235B-F5F3-4515-87AD-1830C3151D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5929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64A9-DA08-4475-B81E-AB26D8750E82}" type="datetimeFigureOut">
              <a:rPr lang="nl-NL" smtClean="0"/>
              <a:t>06-06-2013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235B-F5F3-4515-87AD-1830C3151D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5762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64A9-DA08-4475-B81E-AB26D8750E82}" type="datetimeFigureOut">
              <a:rPr lang="nl-NL" smtClean="0"/>
              <a:t>06-06-2013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235B-F5F3-4515-87AD-1830C3151D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708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64A9-DA08-4475-B81E-AB26D8750E82}" type="datetimeFigureOut">
              <a:rPr lang="nl-NL" smtClean="0"/>
              <a:t>06-06-2013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235B-F5F3-4515-87AD-1830C3151D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9062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64A9-DA08-4475-B81E-AB26D8750E82}" type="datetimeFigureOut">
              <a:rPr lang="nl-NL" smtClean="0"/>
              <a:t>06-06-2013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235B-F5F3-4515-87AD-1830C3151D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714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64A9-DA08-4475-B81E-AB26D8750E82}" type="datetimeFigureOut">
              <a:rPr lang="nl-NL" smtClean="0"/>
              <a:t>06-06-2013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8235B-F5F3-4515-87AD-1830C3151D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2968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Excel-werkblad1.xlsx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84976" cy="10800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txBody>
          <a:bodyPr>
            <a:normAutofit/>
          </a:bodyPr>
          <a:lstStyle/>
          <a:p>
            <a:r>
              <a:rPr lang="nl-NL" sz="3200" b="1" i="1" dirty="0" smtClean="0">
                <a:solidFill>
                  <a:schemeClr val="accent6">
                    <a:lumMod val="75000"/>
                  </a:schemeClr>
                </a:solidFill>
              </a:rPr>
              <a:t>Warme overdracht naar het voortgezet onderwijs</a:t>
            </a:r>
            <a:endParaRPr lang="nl-NL" sz="32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>
                <a:solidFill>
                  <a:schemeClr val="tx1"/>
                </a:solidFill>
              </a:rPr>
              <a:t>Groot netwerk 12 juni 2013</a:t>
            </a:r>
          </a:p>
          <a:p>
            <a:r>
              <a:rPr lang="nl-NL" sz="2400" dirty="0" smtClean="0">
                <a:solidFill>
                  <a:schemeClr val="tx1"/>
                </a:solidFill>
              </a:rPr>
              <a:t>Door: Maria Zaal en Wouter </a:t>
            </a:r>
            <a:r>
              <a:rPr lang="nl-NL" sz="2400" dirty="0" err="1" smtClean="0">
                <a:solidFill>
                  <a:schemeClr val="tx1"/>
                </a:solidFill>
              </a:rPr>
              <a:t>Helmink</a:t>
            </a:r>
            <a:r>
              <a:rPr lang="nl-NL" sz="2400" dirty="0" smtClean="0">
                <a:solidFill>
                  <a:schemeClr val="tx1"/>
                </a:solidFill>
              </a:rPr>
              <a:t>,</a:t>
            </a:r>
          </a:p>
          <a:p>
            <a:r>
              <a:rPr lang="nl-NL" sz="2400" dirty="0" smtClean="0">
                <a:solidFill>
                  <a:schemeClr val="tx1"/>
                </a:solidFill>
              </a:rPr>
              <a:t>Onderwijsconsulenten WSNS</a:t>
            </a:r>
            <a:endParaRPr lang="nl-NL" sz="2400" dirty="0">
              <a:solidFill>
                <a:schemeClr val="tx1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31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040103"/>
              </p:ext>
            </p:extLst>
          </p:nvPr>
        </p:nvGraphicFramePr>
        <p:xfrm>
          <a:off x="827584" y="1573871"/>
          <a:ext cx="7488832" cy="5167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Werkblad" r:id="rId5" imgW="11125073" imgH="7677181" progId="Excel.Sheet.12">
                  <p:embed/>
                </p:oleObj>
              </mc:Choice>
              <mc:Fallback>
                <p:oleObj name="Werkblad" r:id="rId5" imgW="11125073" imgH="767718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7584" y="1573871"/>
                        <a:ext cx="7488832" cy="51674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328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98" y="1746320"/>
            <a:ext cx="8188542" cy="4780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443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1143000"/>
          </a:xfrm>
        </p:spPr>
        <p:txBody>
          <a:bodyPr/>
          <a:lstStyle/>
          <a:p>
            <a:r>
              <a:rPr lang="nl-NL" dirty="0" smtClean="0"/>
              <a:t>Juni 2013: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3501008"/>
            <a:ext cx="8291264" cy="459762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nl-NL" dirty="0" smtClean="0"/>
              <a:t> 5 basisscholen hebben met hun groep 8 de formulieren ingevuld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De formulieren worden overgedragen naar het V.O.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72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229600" cy="1252392"/>
          </a:xfrm>
        </p:spPr>
        <p:txBody>
          <a:bodyPr/>
          <a:lstStyle/>
          <a:p>
            <a:r>
              <a:rPr lang="nl-NL" dirty="0" smtClean="0"/>
              <a:t>Hoe verder?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270892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nl-NL" sz="2800" dirty="0" smtClean="0"/>
              <a:t>Schooljaar 2013-2014: leerlingen die op het </a:t>
            </a:r>
            <a:r>
              <a:rPr lang="nl-NL" sz="2800" dirty="0" err="1" smtClean="0"/>
              <a:t>Coornhertlyceum</a:t>
            </a:r>
            <a:r>
              <a:rPr lang="nl-NL" sz="2800" dirty="0" smtClean="0"/>
              <a:t>, Haarlemcollege, </a:t>
            </a:r>
            <a:r>
              <a:rPr lang="nl-NL" sz="2800" dirty="0" err="1" smtClean="0"/>
              <a:t>Schoter</a:t>
            </a:r>
            <a:r>
              <a:rPr lang="nl-NL" sz="2800" dirty="0" smtClean="0"/>
              <a:t> lyceum en Sterrencollege zitten zullen direct gevolgd worden</a:t>
            </a:r>
          </a:p>
          <a:p>
            <a:pPr>
              <a:buFont typeface="Wingdings" pitchFamily="2" charset="2"/>
              <a:buChar char="Ø"/>
            </a:pPr>
            <a:r>
              <a:rPr lang="nl-NL" sz="2800" dirty="0" smtClean="0"/>
              <a:t>Speerpunten:</a:t>
            </a:r>
          </a:p>
          <a:p>
            <a:r>
              <a:rPr lang="nl-NL" sz="2800" dirty="0" smtClean="0"/>
              <a:t>Hoe is de overdracht verlopen?</a:t>
            </a:r>
          </a:p>
          <a:p>
            <a:r>
              <a:rPr lang="nl-NL" sz="2800" dirty="0" smtClean="0"/>
              <a:t>Hoe centraal staat de leerling zelf?</a:t>
            </a:r>
          </a:p>
          <a:p>
            <a:r>
              <a:rPr lang="nl-NL" sz="2800" dirty="0" smtClean="0"/>
              <a:t>Kan het V.O. iets met de door de leerling aangeleverde info?</a:t>
            </a:r>
            <a:endParaRPr lang="nl-NL" sz="28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8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1528536"/>
            <a:ext cx="8229600" cy="1143000"/>
          </a:xfrm>
        </p:spPr>
        <p:txBody>
          <a:bodyPr/>
          <a:lstStyle/>
          <a:p>
            <a:r>
              <a:rPr lang="nl-NL" dirty="0" smtClean="0"/>
              <a:t>Ambitie 2013-2014: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4005064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nl-NL" dirty="0" smtClean="0"/>
              <a:t>Alle leerlingen uit de pilotgroep volgen en andere V.O. scholen informeren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Evaluatie en bijstelling curriculum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61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348880"/>
            <a:ext cx="8229600" cy="1872208"/>
          </a:xfrm>
        </p:spPr>
        <p:txBody>
          <a:bodyPr/>
          <a:lstStyle/>
          <a:p>
            <a:r>
              <a:rPr lang="nl-NL" dirty="0" smtClean="0"/>
              <a:t>Ervaringen uit de praktijk……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84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1143000"/>
          </a:xfrm>
        </p:spPr>
        <p:txBody>
          <a:bodyPr/>
          <a:lstStyle/>
          <a:p>
            <a:r>
              <a:rPr lang="nl-NL" dirty="0" smtClean="0"/>
              <a:t>En nu aan de slag…..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989230"/>
          </a:xfrm>
        </p:spPr>
        <p:txBody>
          <a:bodyPr/>
          <a:lstStyle/>
          <a:p>
            <a:r>
              <a:rPr lang="nl-NL" dirty="0" smtClean="0"/>
              <a:t>Opdracht: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603813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nl-NL" dirty="0" smtClean="0"/>
              <a:t> aan de hand van de stellingen discussie in viertallen</a:t>
            </a:r>
          </a:p>
          <a:p>
            <a:r>
              <a:rPr lang="nl-NL" i="1" dirty="0" smtClean="0"/>
              <a:t>Als leerlingen zelf hun onderwijsbehoefte gaan formuleren zal de motivatie van de leerling verbeteren.</a:t>
            </a:r>
          </a:p>
          <a:p>
            <a:r>
              <a:rPr lang="nl-NL" i="1" dirty="0" smtClean="0"/>
              <a:t>Een warme overdracht in de basisschool door de leerling is naast de reguliere overdracht noodzakelijk.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Invullen van een overdrachtsformulier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74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-963488"/>
            <a:ext cx="8229600" cy="8856984"/>
          </a:xfrm>
        </p:spPr>
        <p:txBody>
          <a:bodyPr/>
          <a:lstStyle/>
          <a:p>
            <a:r>
              <a:rPr lang="nl-NL" dirty="0" smtClean="0"/>
              <a:t>Vragen, opmerkingen, discussie….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07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84976" cy="10800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txBody>
          <a:bodyPr>
            <a:normAutofit/>
          </a:bodyPr>
          <a:lstStyle/>
          <a:p>
            <a:r>
              <a:rPr lang="nl-NL" sz="3200" b="1" i="1" dirty="0" smtClean="0">
                <a:solidFill>
                  <a:schemeClr val="accent6">
                    <a:lumMod val="75000"/>
                  </a:schemeClr>
                </a:solidFill>
              </a:rPr>
              <a:t>Dank u wel voor uw aandacht!</a:t>
            </a:r>
            <a:endParaRPr lang="nl-NL" sz="32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77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55312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sz="3600" dirty="0" smtClean="0"/>
              <a:t>Overgang van primair naar voortgezet onderwijs</a:t>
            </a: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40939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400" dirty="0" smtClean="0"/>
          </a:p>
          <a:p>
            <a:pPr marL="0" indent="0">
              <a:buNone/>
            </a:pPr>
            <a:r>
              <a:rPr lang="nl-NL" sz="2400" dirty="0" smtClean="0"/>
              <a:t>Nu:</a:t>
            </a:r>
          </a:p>
          <a:p>
            <a:pPr marL="0" indent="0">
              <a:buNone/>
            </a:pPr>
            <a:r>
              <a:rPr lang="nl-NL" sz="2800" dirty="0"/>
              <a:t>A</a:t>
            </a:r>
            <a:r>
              <a:rPr lang="nl-NL" sz="2800" dirty="0" smtClean="0"/>
              <a:t>dvies van de basisschool</a:t>
            </a:r>
          </a:p>
          <a:p>
            <a:pPr marL="0" indent="0">
              <a:buNone/>
            </a:pPr>
            <a:r>
              <a:rPr lang="nl-NL" sz="2400" dirty="0" smtClean="0"/>
              <a:t>aangevuld met gegevens:</a:t>
            </a:r>
          </a:p>
          <a:p>
            <a:pPr lvl="1"/>
            <a:r>
              <a:rPr lang="nl-NL" sz="2000" dirty="0" smtClean="0"/>
              <a:t>LOVS</a:t>
            </a:r>
          </a:p>
          <a:p>
            <a:pPr lvl="1"/>
            <a:r>
              <a:rPr lang="nl-NL" sz="2000" dirty="0" smtClean="0"/>
              <a:t>NIO</a:t>
            </a:r>
          </a:p>
          <a:p>
            <a:pPr lvl="1"/>
            <a:r>
              <a:rPr lang="nl-NL" sz="2000" dirty="0" smtClean="0"/>
              <a:t>In een aantal gevallen rechtstreeks contact tussen PO en VO</a:t>
            </a:r>
          </a:p>
          <a:p>
            <a:pPr lvl="1"/>
            <a:endParaRPr lang="nl-NL" sz="2000" dirty="0"/>
          </a:p>
          <a:p>
            <a:pPr marL="457200" lvl="1" indent="0">
              <a:buNone/>
            </a:pPr>
            <a:r>
              <a:rPr lang="nl-NL" dirty="0" smtClean="0"/>
              <a:t>Het toelatingsformulier staat centraal!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26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1916832"/>
            <a:ext cx="8229600" cy="1143000"/>
          </a:xfrm>
        </p:spPr>
        <p:txBody>
          <a:bodyPr>
            <a:normAutofit/>
          </a:bodyPr>
          <a:lstStyle/>
          <a:p>
            <a:r>
              <a:rPr lang="nl-NL" sz="3200" dirty="0" smtClean="0"/>
              <a:t>Zuid-Kennemerland kent hoge afstroom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2708920"/>
            <a:ext cx="8229600" cy="3561603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endParaRPr lang="nl-NL" sz="2800" dirty="0" smtClean="0"/>
          </a:p>
          <a:p>
            <a:pPr>
              <a:buFont typeface="Wingdings" pitchFamily="2" charset="2"/>
              <a:buChar char="Ø"/>
            </a:pPr>
            <a:endParaRPr lang="nl-NL" sz="2800" dirty="0"/>
          </a:p>
          <a:p>
            <a:pPr>
              <a:buFont typeface="Wingdings" pitchFamily="2" charset="2"/>
              <a:buChar char="Ø"/>
            </a:pPr>
            <a:r>
              <a:rPr lang="nl-NL" sz="2800" dirty="0" smtClean="0"/>
              <a:t>adviezen zijn te hoog</a:t>
            </a:r>
          </a:p>
          <a:p>
            <a:pPr>
              <a:buFont typeface="Wingdings" pitchFamily="2" charset="2"/>
              <a:buChar char="Ø"/>
            </a:pPr>
            <a:endParaRPr lang="nl-NL" sz="2800" dirty="0" smtClean="0"/>
          </a:p>
          <a:p>
            <a:pPr>
              <a:buFont typeface="Wingdings" pitchFamily="2" charset="2"/>
              <a:buChar char="Ø"/>
            </a:pPr>
            <a:r>
              <a:rPr lang="nl-NL" sz="2800" dirty="0" smtClean="0"/>
              <a:t>Hooggespannen verwachtingen bij ouders en leerlingen</a:t>
            </a:r>
          </a:p>
          <a:p>
            <a:pPr>
              <a:buFont typeface="Wingdings" pitchFamily="2" charset="2"/>
              <a:buChar char="Ø"/>
            </a:pPr>
            <a:endParaRPr lang="nl-NL" sz="2800" dirty="0" smtClean="0"/>
          </a:p>
          <a:p>
            <a:pPr>
              <a:buFont typeface="Wingdings" pitchFamily="2" charset="2"/>
              <a:buChar char="Ø"/>
            </a:pPr>
            <a:r>
              <a:rPr lang="nl-NL" sz="2800" dirty="0" smtClean="0"/>
              <a:t>Gebrek aan motivatie is vaak oorzaak van afstroom</a:t>
            </a:r>
            <a:endParaRPr lang="nl-NL" sz="28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84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440160"/>
          </a:xfrm>
        </p:spPr>
        <p:txBody>
          <a:bodyPr>
            <a:normAutofit fontScale="90000"/>
          </a:bodyPr>
          <a:lstStyle/>
          <a:p>
            <a:pPr algn="l"/>
            <a:r>
              <a:rPr lang="nl-NL" sz="3200" dirty="0" smtClean="0"/>
              <a:t>In </a:t>
            </a:r>
            <a:r>
              <a:rPr lang="nl-NL" sz="3600" dirty="0" smtClean="0"/>
              <a:t>Passend</a:t>
            </a:r>
            <a:r>
              <a:rPr lang="nl-NL" sz="3200" dirty="0" smtClean="0"/>
              <a:t> Onderwijs spelen de onderwijsbehoeften van de leerling een belangrijke rol.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3861048"/>
            <a:ext cx="8352928" cy="2592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800" dirty="0" smtClean="0"/>
              <a:t>Het is belangrijk om helder in kaart te brengen wat de leerling nodig heeft om zich goed te kunnen ontwikkelen.</a:t>
            </a:r>
            <a:endParaRPr lang="nl-NL" sz="28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1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2218258"/>
          </a:xfrm>
        </p:spPr>
        <p:txBody>
          <a:bodyPr/>
          <a:lstStyle/>
          <a:p>
            <a:r>
              <a:rPr lang="nl-NL" dirty="0" smtClean="0"/>
              <a:t>Nu: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dirty="0" smtClean="0"/>
              <a:t>Er wordt </a:t>
            </a:r>
            <a:r>
              <a:rPr lang="nl-NL" b="1" u="sng" dirty="0" smtClean="0"/>
              <a:t>over </a:t>
            </a:r>
            <a:r>
              <a:rPr lang="nl-NL" dirty="0" smtClean="0"/>
              <a:t>leerlingen gesproken maar niet </a:t>
            </a:r>
            <a:r>
              <a:rPr lang="nl-NL" b="1" u="sng" dirty="0" smtClean="0"/>
              <a:t>met </a:t>
            </a:r>
            <a:r>
              <a:rPr lang="nl-NL" dirty="0" smtClean="0"/>
              <a:t>leerlingen!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47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sz="3600" dirty="0" smtClean="0"/>
              <a:t/>
            </a:r>
            <a:br>
              <a:rPr lang="nl-NL" sz="3600" dirty="0" smtClean="0"/>
            </a:br>
            <a:r>
              <a:rPr lang="nl-NL" sz="3600" dirty="0" smtClean="0"/>
              <a:t>Hoe geven we binnen het PO vorm aan een warme overdracht?</a:t>
            </a: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2636912"/>
            <a:ext cx="8229600" cy="4525963"/>
          </a:xfrm>
        </p:spPr>
        <p:txBody>
          <a:bodyPr/>
          <a:lstStyle/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Reguliere overdracht blijft bestaan</a:t>
            </a:r>
          </a:p>
          <a:p>
            <a:r>
              <a:rPr lang="nl-NL" dirty="0" smtClean="0"/>
              <a:t>Daarnaast komt de warme overdracht die door de leerling zelf wordt verwoord.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62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Het project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5 basisscholen</a:t>
            </a:r>
          </a:p>
          <a:p>
            <a:r>
              <a:rPr lang="nl-NL" dirty="0" smtClean="0"/>
              <a:t>2 scholen voor voortgezet onderwijs</a:t>
            </a:r>
          </a:p>
          <a:p>
            <a:r>
              <a:rPr lang="nl-NL" dirty="0" smtClean="0"/>
              <a:t>Coördinator SWV-VO</a:t>
            </a:r>
          </a:p>
          <a:p>
            <a:r>
              <a:rPr lang="nl-NL" dirty="0" smtClean="0"/>
              <a:t>Directeur WSNS</a:t>
            </a:r>
          </a:p>
          <a:p>
            <a:r>
              <a:rPr lang="nl-NL" dirty="0" smtClean="0"/>
              <a:t>2 onderwijsconsulenten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Start: augustus 2011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84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1514294"/>
            <a:ext cx="8229600" cy="1143000"/>
          </a:xfrm>
        </p:spPr>
        <p:txBody>
          <a:bodyPr/>
          <a:lstStyle/>
          <a:p>
            <a:r>
              <a:rPr lang="nl-NL" dirty="0" smtClean="0"/>
              <a:t>Wat hebben we gedaan?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>
            <a:normAutofit lnSpcReduction="10000"/>
          </a:bodyPr>
          <a:lstStyle/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Met elkaar ontwikkelen en uitproberen van verschillende overdrachtsformulieren</a:t>
            </a:r>
          </a:p>
          <a:p>
            <a:r>
              <a:rPr lang="nl-NL" dirty="0" smtClean="0"/>
              <a:t>Nadenken over een curriculum warme overdracht van PO naar VO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04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1656184"/>
          </a:xfrm>
        </p:spPr>
        <p:txBody>
          <a:bodyPr/>
          <a:lstStyle/>
          <a:p>
            <a:r>
              <a:rPr lang="nl-NL" dirty="0" smtClean="0"/>
              <a:t>Uitgangspunten waren: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48113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nl-NL" dirty="0" smtClean="0"/>
              <a:t> overdracht voor iedere leerling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De leerling is eigenaar van zijn overdracht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Onderwijsbehoeften en talenten worden door de leerling zelf verwoord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60240" cy="13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8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371</Words>
  <Application>Microsoft Office PowerPoint</Application>
  <PresentationFormat>Diavoorstelling (4:3)</PresentationFormat>
  <Paragraphs>74</Paragraphs>
  <Slides>19</Slides>
  <Notes>3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4" baseType="lpstr">
      <vt:lpstr>Arial</vt:lpstr>
      <vt:lpstr>Calibri</vt:lpstr>
      <vt:lpstr>Wingdings</vt:lpstr>
      <vt:lpstr>Kantoorthema</vt:lpstr>
      <vt:lpstr>Werkblad</vt:lpstr>
      <vt:lpstr>Warme overdracht naar het voortgezet onderwijs</vt:lpstr>
      <vt:lpstr>Overgang van primair naar voortgezet onderwijs</vt:lpstr>
      <vt:lpstr>Zuid-Kennemerland kent hoge afstroom</vt:lpstr>
      <vt:lpstr>In Passend Onderwijs spelen de onderwijsbehoeften van de leerling een belangrijke rol.</vt:lpstr>
      <vt:lpstr>Nu:</vt:lpstr>
      <vt:lpstr> Hoe geven we binnen het PO vorm aan een warme overdracht?</vt:lpstr>
      <vt:lpstr>Het project</vt:lpstr>
      <vt:lpstr>Wat hebben we gedaan?</vt:lpstr>
      <vt:lpstr>Uitgangspunten waren:</vt:lpstr>
      <vt:lpstr>PowerPoint-presentatie</vt:lpstr>
      <vt:lpstr>PowerPoint-presentatie</vt:lpstr>
      <vt:lpstr>Juni 2013: </vt:lpstr>
      <vt:lpstr>Hoe verder?</vt:lpstr>
      <vt:lpstr>Ambitie 2013-2014:</vt:lpstr>
      <vt:lpstr>Ervaringen uit de praktijk……</vt:lpstr>
      <vt:lpstr>En nu aan de slag…..</vt:lpstr>
      <vt:lpstr>Opdracht:</vt:lpstr>
      <vt:lpstr>Vragen, opmerkingen, discussie….</vt:lpstr>
      <vt:lpstr>Dank u wel voor uw aandacht!</vt:lpstr>
    </vt:vector>
  </TitlesOfParts>
  <Company>WSNS Zuid-Kennemerland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Warme overdracht naar het voortgezet onderwijs</dc:title>
  <dc:creator>Maria Zaal</dc:creator>
  <cp:lastModifiedBy>WSNSma</cp:lastModifiedBy>
  <cp:revision>23</cp:revision>
  <cp:lastPrinted>2013-06-05T10:03:32Z</cp:lastPrinted>
  <dcterms:created xsi:type="dcterms:W3CDTF">2013-05-23T12:24:50Z</dcterms:created>
  <dcterms:modified xsi:type="dcterms:W3CDTF">2013-06-06T07:32:56Z</dcterms:modified>
</cp:coreProperties>
</file>